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2"/>
    <p:restoredTop sz="94654"/>
  </p:normalViewPr>
  <p:slideViewPr>
    <p:cSldViewPr snapToGrid="0" snapToObjects="1">
      <p:cViewPr varScale="1">
        <p:scale>
          <a:sx n="159" d="100"/>
          <a:sy n="159" d="100"/>
        </p:scale>
        <p:origin x="2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3A13B-B4C3-8F4D-93F9-695DCF269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4D9FF8-E690-AB4E-B76A-534C4101F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589671-8095-134A-A20C-5A31FBE03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BE5CF-DE37-B74A-BCC1-2CBCAA23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EB7C9-2C92-B341-8EB6-C7523301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790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B4B4B-5681-4946-9A98-3D673803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48EF25-8D4F-C84B-8951-2134BA2C1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9DE27-4A63-6C4B-BC2E-0B996555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0154D-6202-284E-92D5-7692FB13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47DD1-4D31-DC41-8F1C-F2E6F0B2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207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3905FF-B04F-514F-856A-348A696D4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E617BD-896B-D04F-90D9-274731AF0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45647-1008-3640-8912-CD0D6CD7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B135D-BF88-A540-A519-33A71DE8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DBBDD-BF59-1E4A-B1DB-35A47541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08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006B5-50A1-B949-A9F7-518BD22F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E36F5-0F0B-7F45-A5CC-F06229613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FE1807-F229-BA4D-A531-3BDF56DE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36F8F-0473-2644-8C77-68283684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0385E-E5E2-CF45-BCA2-1C4885C4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788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31D61-C462-8945-A1E8-0D3EF010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EE2DE-6E4B-4340-A397-1E5179C16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39F1E-2811-2043-9A11-C1CE16CD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D5C0C-8C8D-2942-A77E-BD33C4DE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E6D86-7F8A-8A4A-A859-0388A4A0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4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F2895-94D0-B74A-A32A-D82BE44E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0C368A-BC9E-D24E-B85D-BA9BF085E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A7DD15-11B7-334C-9A03-C19DCFC6E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107A47-7AB6-0242-80F9-E85E8E90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E64A6D-4BF1-9E4D-B6C2-1A7AD1C1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0428F-54A0-E84B-B0BE-72F63F7F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89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3B98A-7823-F442-83A9-E3E77D59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0E13B-6AA3-E248-ADD4-39FE408D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68B75-3E0B-F643-9D3B-718D526BA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49364C-4105-EC41-8AA6-9159CAEE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3F0725-43C0-5F49-A960-AF0A6B66C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506FCD-8E86-1648-B3BC-A4F5C8E6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528509-B0C0-6C4D-832A-C8A41EA8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82E234-44B8-4D4A-BB71-22A0C047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279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BA0E5-C79A-4945-9E7D-AC78D0B5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21FEA7-B282-3B48-A5E8-B29531AE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E7C9D7-A997-7344-9864-47C21BDD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9BEADD-1145-814C-BA54-159C7DCE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333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CDA35F-C171-E143-9163-19EB5D30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8C6F7A-2DB1-0441-8DB3-FED5421E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1A4C3A-E2CC-164B-B9FA-A0F2DB5C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859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E73FA-2C7D-2747-B724-33606EE8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D91D3-BC99-8E4E-837A-0704035BD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0605D-C54E-0646-8285-A4F041B3D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B40AD-9603-C246-9F62-F90FED05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AA2DA-BC42-5946-8607-B7D4255C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AACBAA-4432-D94F-983D-BDCCA16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150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91668-E97D-B344-B338-52142B0D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022201-B1BD-B749-9E80-C0738BD649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8DAC04-8ADF-854A-BDE8-04DD32E95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E59DE9-EE83-C445-A872-476A09D68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6A5D69-F7B3-134E-879E-E78DE2EE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698C51-DF41-3747-9203-E7A3B5EB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955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1C8FF-C109-CE47-AD68-03F42071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9DC098-B059-2F4F-B897-EDE76B2CC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B06EF-172F-E442-942D-E8A88DD0C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30DDF-E63C-8845-B8C2-273BCB54443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730EF-2949-2C43-8AC6-115C73DAE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F3A02-3755-394B-A0B2-598386D53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68BA-3A9D-4A43-9F2F-5B8F36A82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819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1028" name="Picture 4" descr="15조원&amp;#39; 데이터 센터 시장… 반도체 업계 전쟁 펼쳐진다 - KIPOST(키포스트)">
            <a:extLst>
              <a:ext uri="{FF2B5EF4-FFF2-40B4-BE49-F238E27FC236}">
                <a16:creationId xmlns:a16="http://schemas.microsoft.com/office/drawing/2014/main" id="{30DF558B-E938-5A49-9DF4-61E86000E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0" y="1635500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A64B102-D2F1-D64C-8C84-2C10CA293B3B}"/>
              </a:ext>
            </a:extLst>
          </p:cNvPr>
          <p:cNvSpPr/>
          <p:nvPr/>
        </p:nvSpPr>
        <p:spPr>
          <a:xfrm>
            <a:off x="5076000" y="2133000"/>
            <a:ext cx="1454400" cy="32976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30036-120A-444B-AE06-0259A1E11771}"/>
              </a:ext>
            </a:extLst>
          </p:cNvPr>
          <p:cNvSpPr txBox="1"/>
          <p:nvPr/>
        </p:nvSpPr>
        <p:spPr>
          <a:xfrm>
            <a:off x="5492858" y="10174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+mj-ea"/>
                <a:ea typeface="+mj-ea"/>
              </a:rPr>
              <a:t>rack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F5BB74A-59BF-A441-92E2-4504A97A43A6}"/>
              </a:ext>
            </a:extLst>
          </p:cNvPr>
          <p:cNvCxnSpPr>
            <a:stCxn id="3" idx="0"/>
            <a:endCxn id="4" idx="2"/>
          </p:cNvCxnSpPr>
          <p:nvPr/>
        </p:nvCxnSpPr>
        <p:spPr>
          <a:xfrm flipV="1">
            <a:off x="5803200" y="1386750"/>
            <a:ext cx="0" cy="7462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267583-FEBD-EC49-96CD-80DEFBB0E6A6}"/>
              </a:ext>
            </a:extLst>
          </p:cNvPr>
          <p:cNvSpPr txBox="1"/>
          <p:nvPr/>
        </p:nvSpPr>
        <p:spPr>
          <a:xfrm>
            <a:off x="8358000" y="629244"/>
            <a:ext cx="3342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Storage (HDD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이루어짐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스위치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인터넷 및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LAN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연결 스위치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8A8A20A-69E4-2D4B-ADB0-9A6929B02DF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113541" y="1202084"/>
            <a:ext cx="204405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96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2.5.2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버스 대역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057396-779B-1346-954E-557872ABF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1065416"/>
            <a:ext cx="7325287" cy="51655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8B76-98AD-9E47-9768-CC1CD2A0799C}"/>
              </a:ext>
            </a:extLst>
          </p:cNvPr>
          <p:cNvSpPr/>
          <p:nvPr/>
        </p:nvSpPr>
        <p:spPr>
          <a:xfrm>
            <a:off x="681789" y="1187116"/>
            <a:ext cx="3473116" cy="27512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08020-5689-024D-BF2D-586D38BDB7D9}"/>
              </a:ext>
            </a:extLst>
          </p:cNvPr>
          <p:cNvSpPr txBox="1"/>
          <p:nvPr/>
        </p:nvSpPr>
        <p:spPr>
          <a:xfrm>
            <a:off x="7798597" y="1356393"/>
            <a:ext cx="344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메모리가 대량으로 데이터를 교환해서 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매우 빠른 전송 능력이 요구되기 때문에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가까운 곳에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초당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전송량이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큰 버스를 배치함</a:t>
            </a:r>
            <a:endParaRPr kumimoji="1" lang="ko-Kore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74295F-EA9C-DB43-B939-3B98B5141F89}"/>
              </a:ext>
            </a:extLst>
          </p:cNvPr>
          <p:cNvSpPr txBox="1"/>
          <p:nvPr/>
        </p:nvSpPr>
        <p:spPr>
          <a:xfrm>
            <a:off x="7798597" y="1017839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가까운 쪽이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초당 </a:t>
            </a: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전송량이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큼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B6BBCC93-8560-C349-9E75-83359519D70C}"/>
              </a:ext>
            </a:extLst>
          </p:cNvPr>
          <p:cNvCxnSpPr>
            <a:stCxn id="7" idx="0"/>
            <a:endCxn id="17" idx="0"/>
          </p:cNvCxnSpPr>
          <p:nvPr/>
        </p:nvCxnSpPr>
        <p:spPr>
          <a:xfrm rot="5400000" flipH="1" flipV="1">
            <a:off x="5899955" y="-2463768"/>
            <a:ext cx="169277" cy="7132493"/>
          </a:xfrm>
          <a:prstGeom prst="bentConnector3">
            <a:avLst>
              <a:gd name="adj1" fmla="val 235045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0AC368-DC15-7F41-A25B-A1633F78D9C5}"/>
              </a:ext>
            </a:extLst>
          </p:cNvPr>
          <p:cNvSpPr txBox="1"/>
          <p:nvPr/>
        </p:nvSpPr>
        <p:spPr>
          <a:xfrm>
            <a:off x="7798597" y="2718302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버스 흐름에서 중요한 것은 병목 현상이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없어야 함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144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2.5.2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정리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, 실내, 벽, 다른이(가) 표시된 사진&#10;&#10;자동 생성된 설명">
            <a:extLst>
              <a:ext uri="{FF2B5EF4-FFF2-40B4-BE49-F238E27FC236}">
                <a16:creationId xmlns:a16="http://schemas.microsoft.com/office/drawing/2014/main" id="{D9716E26-44BB-1C4A-8ED1-09CA203B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1187115"/>
            <a:ext cx="8302703" cy="52056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C2E5D6-37AB-5146-9431-5B89A60880AF}"/>
              </a:ext>
            </a:extLst>
          </p:cNvPr>
          <p:cNvSpPr txBox="1"/>
          <p:nvPr/>
        </p:nvSpPr>
        <p:spPr>
          <a:xfrm>
            <a:off x="8936167" y="3273424"/>
            <a:ext cx="206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가까울 수록 고속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멀수록 대용량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이유는 속도 처리 때문</a:t>
            </a:r>
            <a:endParaRPr kumimoji="1" lang="ko-Kore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B134B-1165-8447-83E4-0BE8D1238682}"/>
              </a:ext>
            </a:extLst>
          </p:cNvPr>
          <p:cNvSpPr txBox="1"/>
          <p:nvPr/>
        </p:nvSpPr>
        <p:spPr>
          <a:xfrm>
            <a:off x="8936167" y="2934870"/>
            <a:ext cx="172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HDD ~ CPU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까지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25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67583-FEBD-EC49-96CD-80DEFBB0E6A6}"/>
              </a:ext>
            </a:extLst>
          </p:cNvPr>
          <p:cNvSpPr txBox="1"/>
          <p:nvPr/>
        </p:nvSpPr>
        <p:spPr>
          <a:xfrm>
            <a:off x="5800887" y="1180800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2.1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.2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 내부 구성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69BB7E-2A0B-BF42-B9E0-46A2869C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6" y="1180800"/>
            <a:ext cx="5009226" cy="49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02E5F1-2E32-544E-86AF-C65FE5B343CE}"/>
              </a:ext>
            </a:extLst>
          </p:cNvPr>
          <p:cNvSpPr txBox="1"/>
          <p:nvPr/>
        </p:nvSpPr>
        <p:spPr>
          <a:xfrm>
            <a:off x="5800887" y="1559031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 장치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코어 별로 별도의 작업 수행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대량의 전기 신호를 처리하기 때문에 발열이 심해서 냉각기 설치됨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주변을 감싸고 있는 핀들이 버스에 연결돼 있어서 메모리나 디스크와 데이터 교환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363F8F-3CF2-1B4D-A138-0F724DF5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887" y="2332800"/>
            <a:ext cx="3655915" cy="322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5F2211-3E1B-1B46-B594-1FA878F07D32}"/>
              </a:ext>
            </a:extLst>
          </p:cNvPr>
          <p:cNvSpPr/>
          <p:nvPr/>
        </p:nvSpPr>
        <p:spPr>
          <a:xfrm>
            <a:off x="2678400" y="3175200"/>
            <a:ext cx="1807200" cy="9864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F10846D-E6D1-E44F-92DC-B972DFFA23CA}"/>
              </a:ext>
            </a:extLst>
          </p:cNvPr>
          <p:cNvCxnSpPr>
            <a:stCxn id="16" idx="3"/>
            <a:endCxn id="7" idx="1"/>
          </p:cNvCxnSpPr>
          <p:nvPr/>
        </p:nvCxnSpPr>
        <p:spPr>
          <a:xfrm flipV="1">
            <a:off x="4485600" y="1350077"/>
            <a:ext cx="1315287" cy="2318323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06B2CE-51B2-CB41-9680-C6251C600146}"/>
              </a:ext>
            </a:extLst>
          </p:cNvPr>
          <p:cNvSpPr txBox="1"/>
          <p:nvPr/>
        </p:nvSpPr>
        <p:spPr>
          <a:xfrm>
            <a:off x="8358087" y="5756400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명령이 키보드나 디스플레이를 통해서 들어오면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OS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받아서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에게 명령을 내림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0C193-24DD-0342-8B59-C8E1B061B486}"/>
              </a:ext>
            </a:extLst>
          </p:cNvPr>
          <p:cNvSpPr txBox="1"/>
          <p:nvPr/>
        </p:nvSpPr>
        <p:spPr>
          <a:xfrm>
            <a:off x="2597435" y="62702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95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2.1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.2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 내부 구성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69BB7E-2A0B-BF42-B9E0-46A2869C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6" y="1180800"/>
            <a:ext cx="5009226" cy="4971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5F2211-3E1B-1B46-B594-1FA878F07D32}"/>
              </a:ext>
            </a:extLst>
          </p:cNvPr>
          <p:cNvSpPr/>
          <p:nvPr/>
        </p:nvSpPr>
        <p:spPr>
          <a:xfrm>
            <a:off x="4472652" y="3175200"/>
            <a:ext cx="264948" cy="9864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F10846D-E6D1-E44F-92DC-B972DFFA23CA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4737600" y="1350077"/>
            <a:ext cx="1063287" cy="2318323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CB6E2A-849F-A040-AF4E-E8759854507F}"/>
              </a:ext>
            </a:extLst>
          </p:cNvPr>
          <p:cNvSpPr/>
          <p:nvPr/>
        </p:nvSpPr>
        <p:spPr>
          <a:xfrm>
            <a:off x="2464239" y="3175200"/>
            <a:ext cx="264948" cy="9864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CD8AB-D382-3741-A55F-D174EB025C36}"/>
              </a:ext>
            </a:extLst>
          </p:cNvPr>
          <p:cNvSpPr txBox="1"/>
          <p:nvPr/>
        </p:nvSpPr>
        <p:spPr>
          <a:xfrm>
            <a:off x="5800887" y="1180800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40562-AE55-AC43-9981-6EEEE2B828CB}"/>
              </a:ext>
            </a:extLst>
          </p:cNvPr>
          <p:cNvSpPr txBox="1"/>
          <p:nvPr/>
        </p:nvSpPr>
        <p:spPr>
          <a:xfrm>
            <a:off x="5800887" y="1559031"/>
            <a:ext cx="4572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옆에 위치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전달하는 내용이나 데이터를 저장하거나 처리 결과를 받음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메모리에 저장되는 데이터는 휘발성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AEE74D-E254-EB4E-81C8-63AA18C4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887" y="3261238"/>
            <a:ext cx="3803913" cy="3101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D28497-5C8B-6A43-82ED-9572B277E82A}"/>
              </a:ext>
            </a:extLst>
          </p:cNvPr>
          <p:cNvSpPr txBox="1"/>
          <p:nvPr/>
        </p:nvSpPr>
        <p:spPr>
          <a:xfrm>
            <a:off x="5800886" y="235861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내부의 메모리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1DE036-8B38-6945-91CC-351F7D965F47}"/>
              </a:ext>
            </a:extLst>
          </p:cNvPr>
          <p:cNvSpPr txBox="1"/>
          <p:nvPr/>
        </p:nvSpPr>
        <p:spPr>
          <a:xfrm>
            <a:off x="5800886" y="2693290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레지스터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(L1) / 2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(L2)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캐시라고 부름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메모리보다 속도가 더 빠름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용량이 엄청 작음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3343F-3E18-1E45-B1D3-9F12EC75A18F}"/>
              </a:ext>
            </a:extLst>
          </p:cNvPr>
          <p:cNvSpPr txBox="1"/>
          <p:nvPr/>
        </p:nvSpPr>
        <p:spPr>
          <a:xfrm>
            <a:off x="9604800" y="3657744"/>
            <a:ext cx="26885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캐시 구조를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레이어로 나눔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L1, L2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캐시에 있는 데이터를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L3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에도 존재하도록 해서 다른 코어에서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캐시를 확인할 때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L3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바로 확인함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영역을 나누는 이유는 액세스 속도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때문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(latency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줄이기 위해서 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자주 사용하는 명령어를 가까운 곳에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배치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캐시가 커질 수록 속도가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느려지므로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속도에 따라서 캐시를 분산함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315C19-422F-1E40-91BF-03AB3BAA640C}"/>
              </a:ext>
            </a:extLst>
          </p:cNvPr>
          <p:cNvSpPr/>
          <p:nvPr/>
        </p:nvSpPr>
        <p:spPr>
          <a:xfrm>
            <a:off x="6880500" y="5234400"/>
            <a:ext cx="1101600" cy="2736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CF024C-6D79-694A-9186-AFEB0824BF77}"/>
              </a:ext>
            </a:extLst>
          </p:cNvPr>
          <p:cNvSpPr txBox="1"/>
          <p:nvPr/>
        </p:nvSpPr>
        <p:spPr>
          <a:xfrm>
            <a:off x="7136400" y="6468858"/>
            <a:ext cx="2499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채널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메모리와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 경로를 의미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2FF828A-D923-1F4F-89E3-EB2EDD8D8AC4}"/>
              </a:ext>
            </a:extLst>
          </p:cNvPr>
          <p:cNvCxnSpPr>
            <a:stCxn id="8" idx="2"/>
            <a:endCxn id="23" idx="0"/>
          </p:cNvCxnSpPr>
          <p:nvPr/>
        </p:nvCxnSpPr>
        <p:spPr>
          <a:xfrm>
            <a:off x="7431300" y="5508000"/>
            <a:ext cx="954801" cy="96085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815499-66FC-884B-AEEB-82C6BA54EBEE}"/>
              </a:ext>
            </a:extLst>
          </p:cNvPr>
          <p:cNvSpPr txBox="1"/>
          <p:nvPr/>
        </p:nvSpPr>
        <p:spPr>
          <a:xfrm>
            <a:off x="2597435" y="627026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메모리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45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2.1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.2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 내부 구성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3343F-3E18-1E45-B1D3-9F12EC75A18F}"/>
              </a:ext>
            </a:extLst>
          </p:cNvPr>
          <p:cNvSpPr txBox="1"/>
          <p:nvPr/>
        </p:nvSpPr>
        <p:spPr>
          <a:xfrm>
            <a:off x="7236000" y="1535688"/>
            <a:ext cx="3749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</a:t>
            </a: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인터리빙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(Memory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interleaving)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390604-2D63-DF4B-BAB7-497382F0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1499544"/>
            <a:ext cx="6783175" cy="4316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33CD58-137D-A247-B9B6-A64D51D3D69D}"/>
              </a:ext>
            </a:extLst>
          </p:cNvPr>
          <p:cNvSpPr txBox="1"/>
          <p:nvPr/>
        </p:nvSpPr>
        <p:spPr>
          <a:xfrm>
            <a:off x="7236000" y="194008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채널을 통해서 데이터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요구할 때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같이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보내버림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미리 받아서 처리 시간을 줄임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48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2.1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.2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 내부 구성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69BB7E-2A0B-BF42-B9E0-46A2869C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6" y="1180800"/>
            <a:ext cx="5009226" cy="4971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5F2211-3E1B-1B46-B594-1FA878F07D32}"/>
              </a:ext>
            </a:extLst>
          </p:cNvPr>
          <p:cNvSpPr/>
          <p:nvPr/>
        </p:nvSpPr>
        <p:spPr>
          <a:xfrm>
            <a:off x="2232000" y="5047200"/>
            <a:ext cx="2829600" cy="5688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F10846D-E6D1-E44F-92DC-B972DFFA23CA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5061600" y="1350077"/>
            <a:ext cx="739287" cy="3981523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DCD8AB-D382-3741-A55F-D174EB025C36}"/>
              </a:ext>
            </a:extLst>
          </p:cNvPr>
          <p:cNvSpPr txBox="1"/>
          <p:nvPr/>
        </p:nvSpPr>
        <p:spPr>
          <a:xfrm>
            <a:off x="5800887" y="118080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하드 디스크 드라이브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40562-AE55-AC43-9981-6EEEE2B828CB}"/>
              </a:ext>
            </a:extLst>
          </p:cNvPr>
          <p:cNvSpPr txBox="1"/>
          <p:nvPr/>
        </p:nvSpPr>
        <p:spPr>
          <a:xfrm>
            <a:off x="5800887" y="1559031"/>
            <a:ext cx="4668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메모리에 비해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떨어진 곳에 배치됨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주로 장기 저장 목적의 데이터 저장 장소로 사용함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자기 원반이 고속으로 회전하고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레코드 바늘이 데이터를 읽고 씀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원반이 회전하면서 읽고 쓰기 때문에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RAM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만큼 속도가 빠르지 않음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D28497-5C8B-6A43-82ED-9572B277E82A}"/>
              </a:ext>
            </a:extLst>
          </p:cNvPr>
          <p:cNvSpPr txBox="1"/>
          <p:nvPr/>
        </p:nvSpPr>
        <p:spPr>
          <a:xfrm>
            <a:off x="5800887" y="2475123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Storage(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저장소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9C99D-1EED-DB4C-8BC3-325FF7C5282A}"/>
              </a:ext>
            </a:extLst>
          </p:cNvPr>
          <p:cNvSpPr txBox="1"/>
          <p:nvPr/>
        </p:nvSpPr>
        <p:spPr>
          <a:xfrm>
            <a:off x="5800887" y="2802828"/>
            <a:ext cx="319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서브시스템이라고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불리는 장치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내부에는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캐시가 존재함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수많은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HDD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탑재함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메모리처럼 고속으로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가능한 하드웨어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93D54-45F4-0848-AD87-32D479B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887" y="3633825"/>
            <a:ext cx="3575724" cy="2970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6535E7-350D-0345-AAA9-FE1D130FD1CE}"/>
              </a:ext>
            </a:extLst>
          </p:cNvPr>
          <p:cNvSpPr txBox="1"/>
          <p:nvPr/>
        </p:nvSpPr>
        <p:spPr>
          <a:xfrm>
            <a:off x="9376611" y="3598272"/>
            <a:ext cx="27158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캐시 이용방법과 동일함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파이버채널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Fibre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Channel)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이라는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케이블을 사용해서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SAN(Storage Area</a:t>
            </a: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Network)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이라는 네트워크 경유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SAN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접속하기 위한 파일 채널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인터페이스를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FC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포트라고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라이트 백 </a:t>
            </a:r>
            <a:r>
              <a:rPr kumimoji="1" lang="en-US" altLang="ko-KR" sz="12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(write back)</a:t>
            </a:r>
            <a:r>
              <a:rPr kumimoji="1" lang="ko-KR" altLang="en-US" sz="12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2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default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캐시에 액세스하는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캐시에 저장한 후 쓰기 처리 종료함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고속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실현 가능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라이트 스루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(write through):</a:t>
            </a: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캐시와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HDD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모두 액세스하는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쓰기 시에 캐시와 디스크를 모두 읽어서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라이트 백과 비교하고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더 확실한 쪽에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쓰기 처리를 위해 액세스함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0ACC6-8E31-7443-BF3F-B78443B49866}"/>
              </a:ext>
            </a:extLst>
          </p:cNvPr>
          <p:cNvSpPr txBox="1"/>
          <p:nvPr/>
        </p:nvSpPr>
        <p:spPr>
          <a:xfrm>
            <a:off x="2597435" y="62702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장치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3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2.1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.2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 내부 구성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69BB7E-2A0B-BF42-B9E0-46A2869C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6" y="1180800"/>
            <a:ext cx="5009226" cy="4971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5F2211-3E1B-1B46-B594-1FA878F07D32}"/>
              </a:ext>
            </a:extLst>
          </p:cNvPr>
          <p:cNvSpPr/>
          <p:nvPr/>
        </p:nvSpPr>
        <p:spPr>
          <a:xfrm>
            <a:off x="2304189" y="1660357"/>
            <a:ext cx="1650190" cy="146785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4F10846D-E6D1-E44F-92DC-B972DFFA23CA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3954379" y="1350077"/>
            <a:ext cx="1846508" cy="1044207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DCD8AB-D382-3741-A55F-D174EB025C36}"/>
              </a:ext>
            </a:extLst>
          </p:cNvPr>
          <p:cNvSpPr txBox="1"/>
          <p:nvPr/>
        </p:nvSpPr>
        <p:spPr>
          <a:xfrm>
            <a:off x="5800887" y="1180800"/>
            <a:ext cx="197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네트워크 인터페이스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40562-AE55-AC43-9981-6EEEE2B828CB}"/>
              </a:ext>
            </a:extLst>
          </p:cNvPr>
          <p:cNvSpPr txBox="1"/>
          <p:nvPr/>
        </p:nvSpPr>
        <p:spPr>
          <a:xfrm>
            <a:off x="5800887" y="1559031"/>
            <a:ext cx="4423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서버와 외부 장비를 연결하기 위한 것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외부 접속용 인터페이스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BB3621-CBCA-0546-A9B5-AF9FB908A0EA}"/>
              </a:ext>
            </a:extLst>
          </p:cNvPr>
          <p:cNvSpPr txBox="1"/>
          <p:nvPr/>
        </p:nvSpPr>
        <p:spPr>
          <a:xfrm>
            <a:off x="2597435" y="627026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4.2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네트워크 인터페이스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77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2.1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.2</a:t>
            </a:r>
            <a:r>
              <a:rPr kumimoji="1"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 내부 구성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69BB7E-2A0B-BF42-B9E0-46A2869C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6" y="1180800"/>
            <a:ext cx="5009226" cy="4971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51C9F8-4E30-014F-84F2-A2F95AA11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56" y="1180800"/>
            <a:ext cx="6112018" cy="49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B25424-7C81-EF46-8DAA-B58E0DC21B45}"/>
              </a:ext>
            </a:extLst>
          </p:cNvPr>
          <p:cNvSpPr txBox="1"/>
          <p:nvPr/>
        </p:nvSpPr>
        <p:spPr>
          <a:xfrm>
            <a:off x="8424159" y="623374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B95ED-29D6-A449-96AC-BB5F5126FB3C}"/>
              </a:ext>
            </a:extLst>
          </p:cNvPr>
          <p:cNvSpPr txBox="1"/>
          <p:nvPr/>
        </p:nvSpPr>
        <p:spPr>
          <a:xfrm>
            <a:off x="2417828" y="6233741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내부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26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2.4.3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제어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C28128-8AAD-A241-93FD-5D0D1830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1108611"/>
            <a:ext cx="6112018" cy="49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A620C-4AFB-CF4A-B79D-5FB759D73B9B}"/>
              </a:ext>
            </a:extLst>
          </p:cNvPr>
          <p:cNvSpPr txBox="1"/>
          <p:nvPr/>
        </p:nvSpPr>
        <p:spPr>
          <a:xfrm>
            <a:off x="6546845" y="1108611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제어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76F72-F498-FE4F-813F-04856956FBC2}"/>
              </a:ext>
            </a:extLst>
          </p:cNvPr>
          <p:cNvSpPr txBox="1"/>
          <p:nvPr/>
        </p:nvSpPr>
        <p:spPr>
          <a:xfrm>
            <a:off x="6546845" y="1486842"/>
            <a:ext cx="4745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IOH (I/O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핸들러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ICH (I/O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컨트롤러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라는 제어장치를 통해 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IOH : 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가까운 곳에 있어서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노스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브릿지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(north </a:t>
            </a:r>
            <a:r>
              <a:rPr kumimoji="1"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brige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)’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라고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ICH : ‘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사우스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브릿지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(south bridge)’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라고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84EAB5-D0AA-1149-8B3A-15AB823978E1}"/>
              </a:ext>
            </a:extLst>
          </p:cNvPr>
          <p:cNvSpPr/>
          <p:nvPr/>
        </p:nvSpPr>
        <p:spPr>
          <a:xfrm>
            <a:off x="1515978" y="2895600"/>
            <a:ext cx="1347537" cy="970547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FCEE7-6624-C34C-A684-288BC7984C16}"/>
              </a:ext>
            </a:extLst>
          </p:cNvPr>
          <p:cNvSpPr/>
          <p:nvPr/>
        </p:nvSpPr>
        <p:spPr>
          <a:xfrm>
            <a:off x="3304674" y="3240505"/>
            <a:ext cx="1106906" cy="970547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ECBBE-165D-9843-828E-25ABF85F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45" y="2245894"/>
            <a:ext cx="4546271" cy="43056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9E2F02-43CB-D446-92B0-C81A0CDDD76C}"/>
              </a:ext>
            </a:extLst>
          </p:cNvPr>
          <p:cNvSpPr/>
          <p:nvPr/>
        </p:nvSpPr>
        <p:spPr>
          <a:xfrm>
            <a:off x="8478253" y="3184358"/>
            <a:ext cx="601579" cy="40105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8D8BA-2330-5F4F-B736-306F0C476ED6}"/>
              </a:ext>
            </a:extLst>
          </p:cNvPr>
          <p:cNvSpPr/>
          <p:nvPr/>
        </p:nvSpPr>
        <p:spPr>
          <a:xfrm>
            <a:off x="8618660" y="4227094"/>
            <a:ext cx="601579" cy="40105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64CF6-3280-574D-A363-FDF7AAD16B05}"/>
              </a:ext>
            </a:extLst>
          </p:cNvPr>
          <p:cNvSpPr txBox="1"/>
          <p:nvPr/>
        </p:nvSpPr>
        <p:spPr>
          <a:xfrm>
            <a:off x="7533435" y="119194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IOH (I/O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핸들러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이전에는 메모리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제어가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주요역할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그 역할이 넘어가고 지금은 고속 처리가 필요한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제어함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CPU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 데이터 전송 제어도 함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퀵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패스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인터커넥트로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연결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ICH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DVD / USB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같은 느려도 되는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I/O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제어담당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IOH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간의 데이터 전송도 담당함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4E5188-4662-7B43-974D-BA907A130F49}"/>
              </a:ext>
            </a:extLst>
          </p:cNvPr>
          <p:cNvCxnSpPr>
            <a:stCxn id="14" idx="0"/>
            <a:endCxn id="20" idx="2"/>
          </p:cNvCxnSpPr>
          <p:nvPr/>
        </p:nvCxnSpPr>
        <p:spPr>
          <a:xfrm flipV="1">
            <a:off x="8919450" y="1134857"/>
            <a:ext cx="892814" cy="3519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24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56964-EDB0-CA47-8E07-358308E6083E}"/>
              </a:ext>
            </a:extLst>
          </p:cNvPr>
          <p:cNvSpPr txBox="1"/>
          <p:nvPr/>
        </p:nvSpPr>
        <p:spPr>
          <a:xfrm>
            <a:off x="282633" y="2576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2.1 - </a:t>
            </a:r>
            <a:r>
              <a:rPr kumimoji="1" lang="ko-Kore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물리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서버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84542-F059-B044-9F5C-680BF8027AB2}"/>
              </a:ext>
            </a:extLst>
          </p:cNvPr>
          <p:cNvSpPr txBox="1"/>
          <p:nvPr/>
        </p:nvSpPr>
        <p:spPr>
          <a:xfrm>
            <a:off x="491418" y="627026"/>
            <a:ext cx="5844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2.5 –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버스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 내부에 있는 컴포넌트들을 서로 연결시키는 회선을 가리킴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13173-BA80-3842-B67D-2153E86172DC}"/>
              </a:ext>
            </a:extLst>
          </p:cNvPr>
          <p:cNvSpPr txBox="1"/>
          <p:nvPr/>
        </p:nvSpPr>
        <p:spPr>
          <a:xfrm>
            <a:off x="1350015" y="1084218"/>
            <a:ext cx="7005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버스가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어느 정도의 데이터 전송 능력을 가지고 있는가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?,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＂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대역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어느 정도인가 중요함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56ADD9-0C04-0F4D-BCEC-543D31FCD606}"/>
              </a:ext>
            </a:extLst>
          </p:cNvPr>
          <p:cNvSpPr/>
          <p:nvPr/>
        </p:nvSpPr>
        <p:spPr>
          <a:xfrm>
            <a:off x="4227095" y="627026"/>
            <a:ext cx="1251284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C3A4E47-1A58-B148-8928-FF1F53A80420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4852737" y="934803"/>
            <a:ext cx="0" cy="14941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0E943F-D932-DA4D-B131-A9CD7C2CA616}"/>
              </a:ext>
            </a:extLst>
          </p:cNvPr>
          <p:cNvSpPr txBox="1"/>
          <p:nvPr/>
        </p:nvSpPr>
        <p:spPr>
          <a:xfrm>
            <a:off x="491418" y="1573614"/>
            <a:ext cx="904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2.5.1 –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대역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원래 의미로는 주파수 대역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인프라에서는 데이터 전송 능력 의미함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스루풋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(throughput)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이라고도 부름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5D50E9-1868-FA46-A01F-09530B752590}"/>
              </a:ext>
            </a:extLst>
          </p:cNvPr>
          <p:cNvSpPr/>
          <p:nvPr/>
        </p:nvSpPr>
        <p:spPr>
          <a:xfrm>
            <a:off x="4780548" y="1572931"/>
            <a:ext cx="131545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1EDB52-C8DA-3F43-B6B9-5C3F648BE82F}"/>
              </a:ext>
            </a:extLst>
          </p:cNvPr>
          <p:cNvSpPr txBox="1"/>
          <p:nvPr/>
        </p:nvSpPr>
        <p:spPr>
          <a:xfrm>
            <a:off x="3423139" y="2033884"/>
            <a:ext cx="40302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번에 데이터를 보낼 수 있는 데이터의 폭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전송폭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초에 전송할 수 있는 횟수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전송 횟수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전송 횟수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처리당 소요 시간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응답 시간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E5FFD2-D96A-C14B-B947-3A9E7FD4DBD4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5438274" y="1880708"/>
            <a:ext cx="0" cy="1531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E04D606-E230-1A44-BA48-6C9930B5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88" y="2925041"/>
            <a:ext cx="4762371" cy="35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1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712</Words>
  <Application>Microsoft Macintosh PowerPoint</Application>
  <PresentationFormat>와이드스크린</PresentationFormat>
  <Paragraphs>113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NanumGothic</vt:lpstr>
      <vt:lpstr>NANUMGOTHIC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나세화</dc:creator>
  <cp:lastModifiedBy>나세화</cp:lastModifiedBy>
  <cp:revision>4</cp:revision>
  <dcterms:created xsi:type="dcterms:W3CDTF">2021-09-29T01:43:45Z</dcterms:created>
  <dcterms:modified xsi:type="dcterms:W3CDTF">2021-09-29T08:39:25Z</dcterms:modified>
</cp:coreProperties>
</file>